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64" r:id="rId3"/>
    <p:sldId id="259" r:id="rId4"/>
    <p:sldId id="258" r:id="rId5"/>
    <p:sldId id="260" r:id="rId6"/>
    <p:sldId id="261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94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9" d="100"/>
        <a:sy n="9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86316-A901-43C1-A3B8-1284471F3C7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90BBA-CB28-42F5-9997-6915546135F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1ppt.com/ziliao/" TargetMode="External"/><Relationship Id="rId8" Type="http://schemas.openxmlformats.org/officeDocument/2006/relationships/hyperlink" Target="http://www.1ppt.com/powerpoint/" TargetMode="External"/><Relationship Id="rId7" Type="http://schemas.openxmlformats.org/officeDocument/2006/relationships/hyperlink" Target="http://www.1ppt.com/xiazai/" TargetMode="External"/><Relationship Id="rId6" Type="http://schemas.openxmlformats.org/officeDocument/2006/relationships/hyperlink" Target="http://www.1ppt.com/tubiao/" TargetMode="External"/><Relationship Id="rId5" Type="http://schemas.openxmlformats.org/officeDocument/2006/relationships/hyperlink" Target="http://www.1ppt.com/beijing/" TargetMode="External"/><Relationship Id="rId4" Type="http://schemas.openxmlformats.org/officeDocument/2006/relationships/hyperlink" Target="http://www.1ppt.com/sucai/" TargetMode="External"/><Relationship Id="rId3" Type="http://schemas.openxmlformats.org/officeDocument/2006/relationships/hyperlink" Target="http://www.1ppt.com/moban/" TargetMode="External"/><Relationship Id="rId24" Type="http://schemas.openxmlformats.org/officeDocument/2006/relationships/hyperlink" Target="http://www.1ppt.com/kejian/lishi/" TargetMode="External"/><Relationship Id="rId23" Type="http://schemas.openxmlformats.org/officeDocument/2006/relationships/hyperlink" Target="http://www.1ppt.com/kejian/dili/" TargetMode="External"/><Relationship Id="rId22" Type="http://schemas.openxmlformats.org/officeDocument/2006/relationships/hyperlink" Target="http://www.1ppt.com/kejian/shengwu/" TargetMode="External"/><Relationship Id="rId21" Type="http://schemas.openxmlformats.org/officeDocument/2006/relationships/hyperlink" Target="http://www.1ppt.com/kejian/huaxue/" TargetMode="External"/><Relationship Id="rId20" Type="http://schemas.openxmlformats.org/officeDocument/2006/relationships/hyperlink" Target="http://www.1ppt.com/kejian/wuli/" TargetMode="External"/><Relationship Id="rId2" Type="http://schemas.openxmlformats.org/officeDocument/2006/relationships/notesMaster" Target="../notesMasters/notesMaster1.xml"/><Relationship Id="rId19" Type="http://schemas.openxmlformats.org/officeDocument/2006/relationships/hyperlink" Target="http://www.1ppt.com/kejian/kexue/" TargetMode="External"/><Relationship Id="rId18" Type="http://schemas.openxmlformats.org/officeDocument/2006/relationships/hyperlink" Target="http://www.1ppt.com/kejian/meishu/" TargetMode="External"/><Relationship Id="rId17" Type="http://schemas.openxmlformats.org/officeDocument/2006/relationships/hyperlink" Target="http://www.1ppt.com/kejian/yingyu/" TargetMode="External"/><Relationship Id="rId16" Type="http://schemas.openxmlformats.org/officeDocument/2006/relationships/hyperlink" Target="http://www.1ppt.com/kejian/shuxue/" TargetMode="External"/><Relationship Id="rId15" Type="http://schemas.openxmlformats.org/officeDocument/2006/relationships/hyperlink" Target="http://www.1ppt.com/kejian/yuwen/" TargetMode="External"/><Relationship Id="rId14" Type="http://schemas.openxmlformats.org/officeDocument/2006/relationships/hyperlink" Target="http://www.1ppt.com/kejian/" TargetMode="External"/><Relationship Id="rId13" Type="http://schemas.openxmlformats.org/officeDocument/2006/relationships/hyperlink" Target="http://www.1ppt.cn/" TargetMode="External"/><Relationship Id="rId12" Type="http://schemas.openxmlformats.org/officeDocument/2006/relationships/hyperlink" Target="http://www.1ppt.com/jiaoan/" TargetMode="External"/><Relationship Id="rId11" Type="http://schemas.openxmlformats.org/officeDocument/2006/relationships/hyperlink" Target="http://www.1ppt.com/shiti/" TargetMode="External"/><Relationship Id="rId10" Type="http://schemas.openxmlformats.org/officeDocument/2006/relationships/hyperlink" Target="http://www.1ppt.com/fanwen/" TargetMode="Externa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3"/>
              </a:rPr>
              <a:t>www.1ppt.com/moban/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素材：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4"/>
              </a:rPr>
              <a:t>www.1ppt.com/sucai/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背景：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5"/>
              </a:rPr>
              <a:t>www.1ppt.com/beijing/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图表：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6"/>
              </a:rPr>
              <a:t>www.1ppt.com/tubiao/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7"/>
              </a:rPr>
              <a:t>www.1ppt.com/xiazai/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教程： 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8"/>
              </a:rPr>
              <a:t>www.1ppt.com/powerpoint/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资料下载：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9"/>
              </a:rPr>
              <a:t>www.1ppt.com/ziliao/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范文下载：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0"/>
              </a:rPr>
              <a:t>www.1ppt.com/fanwen/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试卷下载：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1"/>
              </a:rPr>
              <a:t>www.1ppt.com/shiti/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教案下载：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2"/>
              </a:rPr>
              <a:t>www.1ppt.com/jiaoan/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论坛：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3"/>
              </a:rPr>
              <a:t>www.1ppt.cn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4"/>
              </a:rPr>
              <a:t>www.1ppt.com/kejian/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语文课件：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5"/>
              </a:rPr>
              <a:t>www.1ppt.com/kejian/yuwen/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数学课件：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6"/>
              </a:rPr>
              <a:t>www.1ppt.com/kejian/shuxue/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英语课件：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7"/>
              </a:rPr>
              <a:t>www.1ppt.com/kejian/yingyu/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美术课件：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8"/>
              </a:rPr>
              <a:t>www.1ppt.com/kejian/meishu/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科学课件：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9"/>
              </a:rPr>
              <a:t>www.1ppt.com/kejian/kexue/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物理课件：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0"/>
              </a:rPr>
              <a:t>www.1ppt.com/kejian/wuli/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化学课件：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1"/>
              </a:rPr>
              <a:t>www.1ppt.com/kejian/huaxue/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生物课件：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2"/>
              </a:rPr>
              <a:t>www.1ppt.com/kejian/shengwu/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地理课件：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3"/>
              </a:rPr>
              <a:t>www.1ppt.com/kejian/dili/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历史课件：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4"/>
              </a:rPr>
              <a:t>www.1ppt.com/kejian/lishi/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endParaRPr lang="zh-CN" altLang="en-US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90BBA-CB28-42F5-9997-6915546135F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组合 13"/>
          <p:cNvGrpSpPr/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075" name="Picture 4" descr="xpic3933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4562475" y="0"/>
              <a:ext cx="4581525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076" name="矩形 15"/>
            <p:cNvGrpSpPr/>
            <p:nvPr userDrawn="1"/>
          </p:nvGrpSpPr>
          <p:grpSpPr bwMode="auto">
            <a:xfrm>
              <a:off x="0" y="0"/>
              <a:ext cx="7565136" cy="6858000"/>
              <a:chOff x="0" y="0"/>
              <a:chExt cx="7565136" cy="6858000"/>
            </a:xfrm>
          </p:grpSpPr>
          <p:pic>
            <p:nvPicPr>
              <p:cNvPr id="3077" name="矩形 15"/>
              <p:cNvPicPr>
                <a:picLocks noChangeArrowheads="1"/>
              </p:cNvPicPr>
              <p:nvPr/>
            </p:nvPicPr>
            <p:blipFill>
              <a:blip r:embed="rId3" cstate="email"/>
              <a:srcRect/>
              <a:stretch>
                <a:fillRect/>
              </a:stretch>
            </p:blipFill>
            <p:spPr bwMode="auto">
              <a:xfrm>
                <a:off x="0" y="0"/>
                <a:ext cx="7565136" cy="6858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78" name="Text Box 6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7563678" cy="6858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3079" name="Text Placeholder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62388"/>
            <a:ext cx="4054475" cy="428625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1600">
                <a:solidFill>
                  <a:srgbClr val="808080"/>
                </a:solidFill>
              </a:defRPr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  <a:endParaRPr lang="zh-CN" noProof="0" smtClean="0"/>
          </a:p>
        </p:txBody>
      </p:sp>
      <p:sp>
        <p:nvSpPr>
          <p:cNvPr id="3080" name="Title Placeholder 1"/>
          <p:cNvSpPr>
            <a:spLocks noGrp="1" noChangeArrowheads="1"/>
          </p:cNvSpPr>
          <p:nvPr>
            <p:ph type="ctrTitle"/>
          </p:nvPr>
        </p:nvSpPr>
        <p:spPr>
          <a:xfrm>
            <a:off x="685800" y="2540000"/>
            <a:ext cx="4052888" cy="1276350"/>
          </a:xfrm>
        </p:spPr>
        <p:txBody>
          <a:bodyPr/>
          <a:lstStyle>
            <a:lvl1pPr algn="ctr">
              <a:defRPr>
                <a:solidFill>
                  <a:srgbClr val="BABD3D"/>
                </a:solidFill>
              </a:defRPr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  <a:endParaRPr lang="zh-CN" noProof="0" smtClean="0"/>
          </a:p>
        </p:txBody>
      </p:sp>
      <p:sp>
        <p:nvSpPr>
          <p:cNvPr id="3081" name="Date Placeholder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EA4483E-13C3-4550-B524-8E20EABC55AA}" type="datetime1">
              <a:rPr lang="zh-CN" altLang="en-US"/>
            </a:fld>
            <a:endParaRPr lang="en-US"/>
          </a:p>
        </p:txBody>
      </p:sp>
      <p:sp>
        <p:nvSpPr>
          <p:cNvPr id="3082" name="Footer Placeholder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3083" name="Slide Number Placeholder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50E23B9-9153-44D5-B638-4DF26D5BAA05}" type="slidenum">
              <a:rPr lang="zh-CN" altLang="en-US"/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A7FDF4-0B42-4573-BEA7-C4E0A471A7E8}" type="datetime1">
              <a:rPr lang="zh-CN" alt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D64166-E640-4962-A4F8-783EE026A836}" type="slidenum">
              <a:rPr lang="zh-CN" altLang="en-US"/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490538"/>
            <a:ext cx="1971675" cy="59594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490538"/>
            <a:ext cx="5762625" cy="59594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F7042D-074F-40A3-A970-E0949EC1DE02}" type="datetime1">
              <a:rPr lang="zh-CN" alt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E88027-9EC6-40A7-B929-549D06716981}" type="slidenum">
              <a:rPr lang="zh-CN" altLang="en-US"/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D2AA03-FB1E-4843-90CF-7857D0846D50}" type="datetime1">
              <a:rPr lang="zh-CN" alt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4F8C4-057F-4E52-89D7-CEE70C32428D}" type="slidenum">
              <a:rPr lang="zh-CN" altLang="en-US"/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04E39E-0957-4253-A4DF-748BD62B272C}" type="datetime1">
              <a:rPr lang="zh-CN" alt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B22AC7-8B54-48C0-B944-EFA197AD9DF9}" type="slidenum">
              <a:rPr lang="zh-CN" altLang="en-US"/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449388"/>
            <a:ext cx="3867150" cy="5000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49388"/>
            <a:ext cx="3867150" cy="5000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946C98-51DB-4DB7-882E-DB602F4615FB}" type="datetime1">
              <a:rPr lang="zh-CN" altLang="en-US"/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FA2D1B-A2F7-4C56-9DF4-51C4D755AE17}" type="slidenum">
              <a:rPr lang="zh-CN" altLang="en-US"/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1866AA-93FF-4AC2-8CFD-C04B4A6CAA14}" type="datetime1">
              <a:rPr lang="zh-CN" altLang="en-US"/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9EA881-187B-4DDB-A8F8-B0334050D76F}" type="slidenum">
              <a:rPr lang="zh-CN" altLang="en-US"/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070E06-4B27-48B2-A3C4-10C72A3D731B}" type="datetime1">
              <a:rPr lang="zh-CN" altLang="en-US"/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84208D-67E2-4FD0-AB00-C878A195A475}" type="slidenum">
              <a:rPr lang="zh-CN" altLang="en-US"/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FD6552-41DA-467F-BB99-9B3E68A2643A}" type="datetime1">
              <a:rPr lang="zh-CN" altLang="en-US"/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7349F-3032-4CA2-92F0-C17678AB8150}" type="slidenum">
              <a:rPr lang="zh-CN" altLang="en-US"/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2C30F5-DD33-4B90-A86A-A1B378EA7A6B}" type="datetime1">
              <a:rPr lang="zh-CN" altLang="en-US"/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CCACF-7484-49D9-8E2F-F6E0A02D494A}" type="slidenum">
              <a:rPr lang="zh-CN" altLang="en-US"/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CFB045-0B84-48AE-86C2-82A0CE1BC72C}" type="datetime1">
              <a:rPr lang="zh-CN" altLang="en-US"/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7E4245-995D-40E2-AF11-23D788AD596D}" type="slidenum">
              <a:rPr lang="zh-CN" altLang="en-US"/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image" Target="../media/image6.png"/><Relationship Id="rId15" Type="http://schemas.openxmlformats.org/officeDocument/2006/relationships/image" Target="../media/image5.png"/><Relationship Id="rId14" Type="http://schemas.openxmlformats.org/officeDocument/2006/relationships/image" Target="../media/image4.jpeg"/><Relationship Id="rId13" Type="http://schemas.openxmlformats.org/officeDocument/2006/relationships/image" Target="../media/image3.png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组合 42"/>
          <p:cNvGrpSpPr/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2051" name="Picture 4" descr="xpic3933"/>
            <p:cNvPicPr>
              <a:picLocks noChangeAspect="1" noChangeArrowheads="1"/>
            </p:cNvPicPr>
            <p:nvPr/>
          </p:nvPicPr>
          <p:blipFill>
            <a:blip r:embed="rId12" cstate="email"/>
            <a:srcRect/>
            <a:stretch>
              <a:fillRect/>
            </a:stretch>
          </p:blipFill>
          <p:spPr bwMode="auto">
            <a:xfrm>
              <a:off x="4562475" y="0"/>
              <a:ext cx="4581525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52" name="矩形 44"/>
            <p:cNvGrpSpPr/>
            <p:nvPr userDrawn="1"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pic>
            <p:nvPicPr>
              <p:cNvPr id="2053" name="矩形 44"/>
              <p:cNvPicPr>
                <a:picLocks noChangeArrowheads="1"/>
              </p:cNvPicPr>
              <p:nvPr/>
            </p:nvPicPr>
            <p:blipFill>
              <a:blip r:embed="rId13" cstate="email"/>
              <a:srcRect/>
              <a:stretch>
                <a:fillRect/>
              </a:stretch>
            </p:blipFill>
            <p:spPr bwMode="auto">
              <a:xfrm>
                <a:off x="0" y="0"/>
                <a:ext cx="9144000" cy="6858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54" name="Text Box 6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9144000" cy="6858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055" name="组合 45"/>
          <p:cNvGrpSpPr/>
          <p:nvPr/>
        </p:nvGrpSpPr>
        <p:grpSpPr bwMode="auto">
          <a:xfrm flipH="1">
            <a:off x="0" y="0"/>
            <a:ext cx="3498850" cy="4405313"/>
            <a:chOff x="0" y="0"/>
            <a:chExt cx="5446229" cy="6857999"/>
          </a:xfrm>
        </p:grpSpPr>
        <p:pic>
          <p:nvPicPr>
            <p:cNvPr id="2056" name="Picture 4" descr="xpic3933"/>
            <p:cNvPicPr>
              <a:picLocks noChangeAspect="1" noChangeArrowheads="1"/>
            </p:cNvPicPr>
            <p:nvPr/>
          </p:nvPicPr>
          <p:blipFill>
            <a:blip r:embed="rId14" cstate="email"/>
            <a:srcRect/>
            <a:stretch>
              <a:fillRect/>
            </a:stretch>
          </p:blipFill>
          <p:spPr bwMode="auto">
            <a:xfrm flipV="1">
              <a:off x="864704" y="1"/>
              <a:ext cx="4581525" cy="3697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57" name="矩形 40"/>
            <p:cNvGrpSpPr/>
            <p:nvPr userDrawn="1"/>
          </p:nvGrpSpPr>
          <p:grpSpPr bwMode="auto">
            <a:xfrm flipH="1">
              <a:off x="-827" y="0"/>
              <a:ext cx="3852943" cy="5295423"/>
              <a:chOff x="0" y="0"/>
              <a:chExt cx="2474976" cy="3401568"/>
            </a:xfrm>
          </p:grpSpPr>
          <p:pic>
            <p:nvPicPr>
              <p:cNvPr id="2058" name="矩形 40"/>
              <p:cNvPicPr>
                <a:picLocks noChangeArrowheads="1"/>
              </p:cNvPicPr>
              <p:nvPr/>
            </p:nvPicPr>
            <p:blipFill>
              <a:blip r:embed="rId15" cstate="email"/>
              <a:srcRect/>
              <a:stretch>
                <a:fillRect/>
              </a:stretch>
            </p:blipFill>
            <p:spPr bwMode="auto">
              <a:xfrm>
                <a:off x="0" y="0"/>
                <a:ext cx="2474976" cy="34015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59" name="Text Box 11"/>
              <p:cNvSpPr txBox="1">
                <a:spLocks noChangeArrowheads="1"/>
              </p:cNvSpPr>
              <p:nvPr/>
            </p:nvSpPr>
            <p:spPr bwMode="auto">
              <a:xfrm>
                <a:off x="-2740" y="1"/>
                <a:ext cx="2477185" cy="34029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060" name="矩形 41"/>
            <p:cNvGrpSpPr/>
            <p:nvPr userDrawn="1"/>
          </p:nvGrpSpPr>
          <p:grpSpPr bwMode="auto">
            <a:xfrm flipH="1">
              <a:off x="1479615" y="0"/>
              <a:ext cx="3966823" cy="6861274"/>
              <a:chOff x="0" y="0"/>
              <a:chExt cx="2548128" cy="4407408"/>
            </a:xfrm>
          </p:grpSpPr>
          <p:pic>
            <p:nvPicPr>
              <p:cNvPr id="2061" name="矩形 41"/>
              <p:cNvPicPr>
                <a:picLocks noChangeArrowheads="1"/>
              </p:cNvPicPr>
              <p:nvPr/>
            </p:nvPicPr>
            <p:blipFill>
              <a:blip r:embed="rId16" cstate="email"/>
              <a:srcRect/>
              <a:stretch>
                <a:fillRect/>
              </a:stretch>
            </p:blipFill>
            <p:spPr bwMode="auto">
              <a:xfrm>
                <a:off x="0" y="0"/>
                <a:ext cx="2548128" cy="44074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62" name="Text Box 14"/>
              <p:cNvSpPr txBox="1">
                <a:spLocks noChangeArrowheads="1"/>
              </p:cNvSpPr>
              <p:nvPr/>
            </p:nvSpPr>
            <p:spPr bwMode="auto">
              <a:xfrm rot="16200000">
                <a:off x="-928943" y="929079"/>
                <a:ext cx="4405304" cy="2547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2063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449388"/>
            <a:ext cx="7886700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smtClean="0"/>
              <a:t>单击此处编辑母版文本样式</a:t>
            </a:r>
            <a:endParaRPr lang="zh-CN" smtClean="0"/>
          </a:p>
          <a:p>
            <a:pPr lvl="1"/>
            <a:r>
              <a:rPr lang="zh-CN" smtClean="0"/>
              <a:t>第二级</a:t>
            </a:r>
            <a:endParaRPr lang="zh-CN" smtClean="0"/>
          </a:p>
        </p:txBody>
      </p:sp>
      <p:sp>
        <p:nvSpPr>
          <p:cNvPr id="2064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1685925" y="490538"/>
            <a:ext cx="6829425" cy="69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smtClean="0"/>
              <a:t>单击此处编辑母版标题样式</a:t>
            </a:r>
            <a:endParaRPr lang="zh-CN" smtClean="0"/>
          </a:p>
        </p:txBody>
      </p:sp>
      <p:sp>
        <p:nvSpPr>
          <p:cNvPr id="2065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 sz="1200">
                <a:solidFill>
                  <a:srgbClr val="919293"/>
                </a:solidFill>
              </a:defRPr>
            </a:lvl1pPr>
          </a:lstStyle>
          <a:p>
            <a:fld id="{53AAB91A-E920-49E7-9FAD-CEC8E8A6D087}" type="datetime1">
              <a:rPr lang="zh-CN" altLang="en-US"/>
            </a:fld>
            <a:endParaRPr lang="en-US"/>
          </a:p>
        </p:txBody>
      </p:sp>
      <p:sp>
        <p:nvSpPr>
          <p:cNvPr id="2066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ctr">
              <a:defRPr sz="1200">
                <a:solidFill>
                  <a:srgbClr val="919293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067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919293"/>
                </a:solidFill>
              </a:defRPr>
            </a:lvl1pPr>
          </a:lstStyle>
          <a:p>
            <a:fld id="{F1E8734F-69D3-4A88-AFDE-417333593C52}" type="slidenum">
              <a:rPr lang="zh-CN" alt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8B8E2E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8B8E2E"/>
          </a:solidFill>
          <a:latin typeface="Baskerville Old Face" pitchFamily="18" charset="0"/>
          <a:ea typeface="黑体" panose="02010609060101010101" pitchFamily="49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8B8E2E"/>
          </a:solidFill>
          <a:latin typeface="Baskerville Old Face" pitchFamily="18" charset="0"/>
          <a:ea typeface="黑体" panose="02010609060101010101" pitchFamily="49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8B8E2E"/>
          </a:solidFill>
          <a:latin typeface="Baskerville Old Face" pitchFamily="18" charset="0"/>
          <a:ea typeface="黑体" panose="02010609060101010101" pitchFamily="49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8B8E2E"/>
          </a:solidFill>
          <a:latin typeface="Baskerville Old Face" pitchFamily="18" charset="0"/>
          <a:ea typeface="黑体" panose="02010609060101010101" pitchFamily="49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8B8E2E"/>
          </a:solidFill>
          <a:latin typeface="Baskerville Old Face" pitchFamily="18" charset="0"/>
          <a:ea typeface="黑体" panose="02010609060101010101" pitchFamily="49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8B8E2E"/>
          </a:solidFill>
          <a:latin typeface="Baskerville Old Face" pitchFamily="18" charset="0"/>
          <a:ea typeface="黑体" panose="02010609060101010101" pitchFamily="49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8B8E2E"/>
          </a:solidFill>
          <a:latin typeface="Baskerville Old Face" pitchFamily="18" charset="0"/>
          <a:ea typeface="黑体" panose="02010609060101010101" pitchFamily="49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8B8E2E"/>
          </a:solidFill>
          <a:latin typeface="Baskerville Old Face" pitchFamily="18" charset="0"/>
          <a:ea typeface="黑体" panose="02010609060101010101" pitchFamily="49" charset="-122"/>
        </a:defRPr>
      </a:lvl9pPr>
    </p:titleStyle>
    <p:bodyStyle>
      <a:lvl1pPr marL="357505" indent="-357505" algn="l" rtl="0" eaLnBrk="1" fontAlgn="base" hangingPunct="1">
        <a:lnSpc>
          <a:spcPct val="110000"/>
        </a:lnSpc>
        <a:spcBef>
          <a:spcPts val="1800"/>
        </a:spcBef>
        <a:spcAft>
          <a:spcPct val="0"/>
        </a:spcAft>
        <a:buClr>
          <a:schemeClr val="accent1"/>
        </a:buClr>
        <a:buSzPct val="80000"/>
        <a:buFont typeface="Wingdings" panose="05000000000000000000" pitchFamily="2" charset="2"/>
        <a:buChar char=""/>
        <a:defRPr sz="2000">
          <a:solidFill>
            <a:srgbClr val="8B8E2E"/>
          </a:solidFill>
          <a:latin typeface="+mn-lt"/>
          <a:ea typeface="+mn-ea"/>
          <a:cs typeface="+mn-cs"/>
        </a:defRPr>
      </a:lvl1pPr>
      <a:lvl2pPr marL="357505" indent="-357505" algn="l" rtl="0" eaLnBrk="1" fontAlgn="base" hangingPunct="1">
        <a:lnSpc>
          <a:spcPct val="120000"/>
        </a:lnSpc>
        <a:spcBef>
          <a:spcPts val="500"/>
        </a:spcBef>
        <a:spcAft>
          <a:spcPct val="0"/>
        </a:spcAft>
        <a:buFont typeface="Calibri" panose="020F0502020204030204" pitchFamily="34" charset="0"/>
        <a:buChar char=" "/>
        <a:defRPr sz="1600">
          <a:solidFill>
            <a:srgbClr val="7F7F7F"/>
          </a:solidFill>
          <a:latin typeface="+mn-lt"/>
          <a:ea typeface="+mn-ea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Calibri" panose="020F050202020403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Calibri" panose="020F050202020403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Calibri" panose="020F050202020403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Calibri" panose="020F050202020403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Calibri" panose="020F050202020403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Calibri" panose="020F050202020403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Calibri" panose="020F050202020403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833452"/>
            <a:ext cx="912603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26860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Unit </a:t>
            </a:r>
            <a:r>
              <a:rPr lang="zh-CN" alt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endParaRPr lang="en-US" altLang="zh-CN" sz="4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algn="ctr" eaLnBrk="1" hangingPunct="1"/>
            <a:r>
              <a:rPr lang="en-US" altLang="zh-CN" sz="4800" b="1" dirty="0" smtClean="0">
                <a:solidFill>
                  <a:srgbClr val="FF0000"/>
                </a:solidFill>
              </a:rPr>
              <a:t>I think that mooncakes are delicious!</a:t>
            </a:r>
            <a:endParaRPr lang="en-US" altLang="zh-CN" sz="4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085688" y="3518902"/>
            <a:ext cx="29546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zh-CN" altLang="en-US" sz="3600" b="1" dirty="0" smtClean="0">
                <a:latin typeface="汉仪中圆简" pitchFamily="49" charset="-122"/>
                <a:ea typeface="汉仪中圆简" pitchFamily="49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期末单元复习</a:t>
            </a:r>
            <a:endParaRPr lang="zh-CN" altLang="en-US" sz="3600" b="1" dirty="0">
              <a:latin typeface="汉仪中圆简" pitchFamily="49" charset="-122"/>
              <a:ea typeface="汉仪中圆简" pitchFamily="49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1030288"/>
            <a:ext cx="9144000" cy="411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268605"/>
            <a:endParaRPr lang="zh-CN" alt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zh-CN" altLang="en-US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◆</a:t>
            </a:r>
            <a:r>
              <a:rPr lang="zh-CN" alt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单词过关</a:t>
            </a:r>
            <a:endParaRPr lang="zh-CN" alt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zh-CN" alt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一、词义助记。</a:t>
            </a:r>
            <a:endParaRPr lang="zh-CN" alt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．灯笼　　　　              </a:t>
            </a:r>
            <a:r>
              <a:rPr lang="en-US" altLang="zh-CN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zh-CN" alt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磅；英镑</a:t>
            </a:r>
            <a:endParaRPr lang="zh-CN" alt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．女神</a:t>
            </a:r>
            <a:r>
              <a:rPr lang="zh-CN" altLang="en-US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en-US" altLang="zh-CN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zh-CN" alt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民间的；民俗的</a:t>
            </a:r>
            <a:endParaRPr lang="zh-CN" alt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．花园；园子                 </a:t>
            </a:r>
            <a:r>
              <a:rPr lang="en-US" altLang="zh-CN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zh-CN" alt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欣赏 </a:t>
            </a:r>
            <a:endParaRPr lang="zh-CN" alt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zh-CN" alt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．鬼魂</a:t>
            </a:r>
            <a:r>
              <a:rPr lang="zh-CN" altLang="en-US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en-US" altLang="zh-CN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r>
              <a:rPr lang="zh-CN" alt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款待；招待</a:t>
            </a:r>
            <a:endParaRPr lang="zh-CN" alt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zh-CN" alt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．圣诞节           </a:t>
            </a:r>
            <a:r>
              <a:rPr lang="zh-CN" altLang="en-US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altLang="zh-CN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r>
              <a:rPr lang="zh-CN" alt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生意；商业</a:t>
            </a:r>
            <a:endParaRPr lang="zh-CN" altLang="en-US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zh-CN" alt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．处罚；惩罚   </a:t>
            </a:r>
            <a:r>
              <a:rPr lang="zh-CN" altLang="en-US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altLang="zh-CN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r>
              <a:rPr lang="zh-CN" alt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警告；告诫</a:t>
            </a:r>
            <a:endParaRPr lang="zh-CN" alt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008188" y="2392363"/>
            <a:ext cx="17176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lantern</a:t>
            </a:r>
            <a:endParaRPr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311900" y="2439988"/>
            <a:ext cx="17160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pound</a:t>
            </a:r>
            <a:endParaRPr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022475" y="2852738"/>
            <a:ext cx="17176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goddess</a:t>
            </a:r>
            <a:endParaRPr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7104063" y="2919413"/>
            <a:ext cx="8620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folk</a:t>
            </a:r>
            <a:endParaRPr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992438" y="3241675"/>
            <a:ext cx="143192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garden</a:t>
            </a:r>
            <a:endParaRPr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5735638" y="3279775"/>
            <a:ext cx="14303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admire</a:t>
            </a:r>
            <a:endParaRPr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2008188" y="3740150"/>
            <a:ext cx="114458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ghost</a:t>
            </a:r>
            <a:endParaRPr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6599238" y="3783013"/>
            <a:ext cx="11445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treat</a:t>
            </a:r>
            <a:endParaRPr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2297113" y="4200525"/>
            <a:ext cx="18129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Christmas</a:t>
            </a:r>
            <a:endParaRPr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6599238" y="4264025"/>
            <a:ext cx="17176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business</a:t>
            </a:r>
            <a:endParaRPr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3113088" y="4618038"/>
            <a:ext cx="13398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punish</a:t>
            </a:r>
            <a:endParaRPr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6743700" y="4619625"/>
            <a:ext cx="8572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war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endParaRPr lang="en-US" altLang="zh-CN" sz="240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utoUpdateAnimBg="0"/>
      <p:bldP spid="5124" grpId="0" autoUpdateAnimBg="0"/>
      <p:bldP spid="5125" grpId="0" autoUpdateAnimBg="0"/>
      <p:bldP spid="5126" grpId="0" autoUpdateAnimBg="0"/>
      <p:bldP spid="5127" grpId="0" autoUpdateAnimBg="0"/>
      <p:bldP spid="5128" grpId="0" autoUpdateAnimBg="0"/>
      <p:bldP spid="5129" grpId="0" autoUpdateAnimBg="0"/>
      <p:bldP spid="5130" grpId="0" autoUpdateAnimBg="0"/>
      <p:bldP spid="5131" grpId="0" autoUpdateAnimBg="0"/>
      <p:bldP spid="5132" grpId="0" autoUpdateAnimBg="0"/>
      <p:bldP spid="5133" grpId="0" autoUpdateAnimBg="0"/>
      <p:bldP spid="51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175" y="977900"/>
            <a:ext cx="9115425" cy="483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268605"/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二、词形转换。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strange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adj.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奇怪的；陌生的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zh-CN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名词，指人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relative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亲属；亲戚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zh-CN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复数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steal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偷；窃取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zh-CN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过去式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过去分词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lay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放置；产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卵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过去式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过去分词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traditional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adj.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传统的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zh-CN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名词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lie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平躺；处于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zh-CN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过去式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过去分词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death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死；死亡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zh-CN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形容词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warm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adj.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温暖的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zh-CN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名词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5435600" y="1316038"/>
            <a:ext cx="1635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stranger</a:t>
            </a:r>
            <a:endParaRPr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578350" y="1892300"/>
            <a:ext cx="16335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relatives</a:t>
            </a:r>
            <a:endParaRPr lang="en-US" altLang="zh-CN" sz="24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851275" y="2335250"/>
            <a:ext cx="10017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stole</a:t>
            </a:r>
            <a:endParaRPr lang="en-US" altLang="zh-CN" sz="24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480175" y="2316237"/>
            <a:ext cx="11811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stolen</a:t>
            </a:r>
            <a:endParaRPr lang="en-US" altLang="zh-CN" sz="24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233316" y="3140968"/>
            <a:ext cx="8159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laid</a:t>
            </a:r>
            <a:endParaRPr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6688286" y="3140968"/>
            <a:ext cx="9080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laid</a:t>
            </a:r>
            <a:endParaRPr lang="en-US" altLang="zh-CN" sz="24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4846638" y="3947319"/>
            <a:ext cx="163353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tradition</a:t>
            </a:r>
            <a:endParaRPr lang="en-US" altLang="zh-CN" sz="24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3851275" y="4335189"/>
            <a:ext cx="7270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lay</a:t>
            </a:r>
            <a:endParaRPr lang="en-US" altLang="zh-CN" sz="24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6185818" y="4407197"/>
            <a:ext cx="90646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lain</a:t>
            </a:r>
            <a:endParaRPr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3995738" y="4797152"/>
            <a:ext cx="99853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dead</a:t>
            </a:r>
            <a:endParaRPr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3851275" y="5276577"/>
            <a:ext cx="1635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warmth</a:t>
            </a:r>
            <a:endParaRPr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utoUpdateAnimBg="0"/>
      <p:bldP spid="6148" grpId="0" autoUpdateAnimBg="0"/>
      <p:bldP spid="6149" grpId="0" autoUpdateAnimBg="0"/>
      <p:bldP spid="6150" grpId="0" autoUpdateAnimBg="0"/>
      <p:bldP spid="6151" grpId="0" autoUpdateAnimBg="0"/>
      <p:bldP spid="6152" grpId="0" autoUpdateAnimBg="0"/>
      <p:bldP spid="6153" grpId="0" autoUpdateAnimBg="0"/>
      <p:bldP spid="6154" grpId="0" autoUpdateAnimBg="0"/>
      <p:bldP spid="6155" grpId="0" autoUpdateAnimBg="0"/>
      <p:bldP spid="6156" grpId="0" autoUpdateAnimBg="0"/>
      <p:bldP spid="615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531813" y="1052513"/>
            <a:ext cx="3533775" cy="501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indent="268605"/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◆词组过关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一、汉译英。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．增重；发胖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．两周后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．互相泼水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．洗掉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．端午节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．以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的形状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．中国春节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．与某人分享</a:t>
            </a:r>
            <a:endParaRPr lang="zh-CN" altLang="en-US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851275" y="1989138"/>
            <a:ext cx="12954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put on</a:t>
            </a:r>
            <a:endParaRPr lang="en-US" altLang="zh-CN" sz="24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132138" y="2470150"/>
            <a:ext cx="273526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in two weeks</a:t>
            </a:r>
            <a:endParaRPr lang="en-US" altLang="zh-CN" sz="24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421063" y="2951163"/>
            <a:ext cx="4176712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throw water at each other</a:t>
            </a:r>
            <a:endParaRPr lang="en-US" altLang="zh-CN" sz="24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132138" y="3429000"/>
            <a:ext cx="26638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wash away</a:t>
            </a:r>
            <a:endParaRPr lang="en-US" altLang="zh-CN" sz="24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203575" y="3910013"/>
            <a:ext cx="44640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the Dragon Boat Festival</a:t>
            </a:r>
            <a:endParaRPr lang="en-US" altLang="zh-CN" sz="24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3995738" y="4484688"/>
            <a:ext cx="30972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shape of</a:t>
            </a:r>
            <a:r>
              <a:rPr lang="en-US" altLang="zh-CN" sz="24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altLang="zh-CN" sz="24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571875" y="5027613"/>
            <a:ext cx="39608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the Chinese Spring Festival</a:t>
            </a:r>
            <a:endParaRPr lang="en-US" altLang="zh-CN" sz="24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3841750" y="5549900"/>
            <a:ext cx="2016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share with sb.</a:t>
            </a:r>
            <a:endParaRPr lang="en-US" altLang="zh-CN" sz="24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utoUpdateAnimBg="0"/>
      <p:bldP spid="7172" grpId="0" autoUpdateAnimBg="0"/>
      <p:bldP spid="7173" grpId="0" autoUpdateAnimBg="0"/>
      <p:bldP spid="7174" grpId="0" autoUpdateAnimBg="0"/>
      <p:bldP spid="7175" grpId="0" autoUpdateAnimBg="0"/>
      <p:bldP spid="7176" grpId="0" autoUpdateAnimBg="0"/>
      <p:bldP spid="7177" grpId="0" autoUpdateAnimBg="0"/>
      <p:bldP spid="717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73058" y="1237069"/>
            <a:ext cx="4352925" cy="403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indent="268605"/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．带某人出去吃晚饭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．中秋节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．打扮成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．卡通人物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．捉弄某人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．圣诞精神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．在乎；关心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．赚钱</a:t>
            </a:r>
            <a:endParaRPr lang="zh-CN" altLang="en-US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4951413" y="1314450"/>
            <a:ext cx="37433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take sb. out for dinner</a:t>
            </a:r>
            <a:endParaRPr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6013" y="1797050"/>
            <a:ext cx="417671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Mid­Autumn Festival</a:t>
            </a:r>
            <a:endParaRPr lang="en-US" altLang="zh-CN" sz="2400" b="1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727450" y="2278063"/>
            <a:ext cx="201612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dress up as</a:t>
            </a:r>
            <a:endParaRPr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943350" y="2757488"/>
            <a:ext cx="31686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cartoon characters</a:t>
            </a:r>
            <a:endParaRPr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943350" y="3238500"/>
            <a:ext cx="2590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play a trick on sb.</a:t>
            </a:r>
            <a:endParaRPr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3871913" y="3814763"/>
            <a:ext cx="31686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the spirit of Christmas</a:t>
            </a:r>
            <a:endParaRPr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232275" y="4197350"/>
            <a:ext cx="17303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care about</a:t>
            </a:r>
            <a:endParaRPr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3295650" y="4678363"/>
            <a:ext cx="19431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make money</a:t>
            </a:r>
            <a:endParaRPr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utoUpdateAnimBg="0"/>
      <p:bldP spid="8196" grpId="0" autoUpdateAnimBg="0"/>
      <p:bldP spid="8197" grpId="0" autoUpdateAnimBg="0"/>
      <p:bldP spid="8198" grpId="0" autoUpdateAnimBg="0"/>
      <p:bldP spid="8199" grpId="0" autoUpdateAnimBg="0"/>
      <p:bldP spid="8200" grpId="0" autoUpdateAnimBg="0"/>
      <p:bldP spid="8201" grpId="0" autoUpdateAnimBg="0"/>
      <p:bldP spid="820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830263" y="963613"/>
            <a:ext cx="460375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268605"/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二、英译汉。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live forever</a:t>
            </a: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 to do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shoot down</a:t>
            </a:r>
            <a:endParaRPr lang="en-US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refuse to do </a:t>
            </a:r>
            <a:r>
              <a:rPr lang="en-US" altLang="zh-CN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endParaRPr lang="en-US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 out one's name</a:t>
            </a: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lay out</a:t>
            </a:r>
            <a:endParaRPr lang="en-US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ghost of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altLang="zh-CN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763963" y="1604963"/>
            <a:ext cx="201612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dirty="0">
                <a:solidFill>
                  <a:srgbClr val="FF3300"/>
                </a:solidFill>
              </a:rPr>
              <a:t>长生不老</a:t>
            </a:r>
            <a:endParaRPr lang="zh-CN" altLang="en-US" sz="2400" dirty="0">
              <a:solidFill>
                <a:srgbClr val="FF3300"/>
              </a:solidFill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979863" y="2084388"/>
            <a:ext cx="12954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dirty="0">
                <a:solidFill>
                  <a:srgbClr val="FF3300"/>
                </a:solidFill>
              </a:rPr>
              <a:t>打算做</a:t>
            </a:r>
            <a:endParaRPr lang="zh-CN" altLang="en-US" sz="2400" dirty="0">
              <a:solidFill>
                <a:srgbClr val="FF3300"/>
              </a:solidFill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835400" y="2565400"/>
            <a:ext cx="10810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dirty="0">
                <a:solidFill>
                  <a:srgbClr val="FF3300"/>
                </a:solidFill>
              </a:rPr>
              <a:t>射下</a:t>
            </a:r>
            <a:endParaRPr lang="zh-CN" altLang="en-US" sz="2400" dirty="0">
              <a:solidFill>
                <a:srgbClr val="FF3300"/>
              </a:solidFill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411663" y="2951163"/>
            <a:ext cx="216058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dirty="0">
                <a:solidFill>
                  <a:srgbClr val="FF3300"/>
                </a:solidFill>
              </a:rPr>
              <a:t>拒绝做某事</a:t>
            </a:r>
            <a:endParaRPr lang="zh-CN" altLang="en-US" sz="2400" dirty="0">
              <a:solidFill>
                <a:srgbClr val="FF3300"/>
              </a:solidFill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3403600" y="3525838"/>
            <a:ext cx="302418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dirty="0">
                <a:solidFill>
                  <a:srgbClr val="FF3300"/>
                </a:solidFill>
              </a:rPr>
              <a:t>如此</a:t>
            </a:r>
            <a:r>
              <a:rPr lang="en-US" altLang="zh-CN" sz="2400" b="1" dirty="0">
                <a:solidFill>
                  <a:srgbClr val="FF3300"/>
                </a:solidFill>
              </a:rPr>
              <a:t>……</a:t>
            </a:r>
            <a:r>
              <a:rPr lang="zh-CN" altLang="en-US" sz="2400" dirty="0">
                <a:solidFill>
                  <a:srgbClr val="FF3300"/>
                </a:solidFill>
              </a:rPr>
              <a:t>以至于</a:t>
            </a:r>
            <a:endParaRPr lang="zh-CN" altLang="en-US" sz="2400" dirty="0">
              <a:solidFill>
                <a:srgbClr val="FF3300"/>
              </a:solidFill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5203825" y="4005263"/>
            <a:ext cx="2016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dirty="0">
                <a:solidFill>
                  <a:srgbClr val="FF3300"/>
                </a:solidFill>
              </a:rPr>
              <a:t>叫某人的名字</a:t>
            </a:r>
            <a:endParaRPr lang="zh-CN" altLang="en-US" sz="2400" dirty="0">
              <a:solidFill>
                <a:srgbClr val="FF3300"/>
              </a:solidFill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3259138" y="4579938"/>
            <a:ext cx="19446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dirty="0">
                <a:solidFill>
                  <a:srgbClr val="FF3300"/>
                </a:solidFill>
              </a:rPr>
              <a:t>摆出；布置</a:t>
            </a:r>
            <a:endParaRPr lang="zh-CN" altLang="en-US" sz="2400" dirty="0">
              <a:solidFill>
                <a:srgbClr val="FF3300"/>
              </a:solidFill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4124325" y="4965700"/>
            <a:ext cx="19431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 dirty="0">
                <a:solidFill>
                  <a:srgbClr val="FF3300"/>
                </a:solidFill>
              </a:rPr>
              <a:t>……</a:t>
            </a:r>
            <a:r>
              <a:rPr lang="zh-CN" altLang="en-US" sz="2400" dirty="0">
                <a:solidFill>
                  <a:srgbClr val="FF3300"/>
                </a:solidFill>
              </a:rPr>
              <a:t>的鬼魂</a:t>
            </a:r>
            <a:endParaRPr lang="zh-CN" altLang="en-US" sz="2400" dirty="0">
              <a:solidFill>
                <a:srgbClr val="FF3300"/>
              </a:solidFill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985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utoUpdateAnimBg="0"/>
      <p:bldP spid="9220" grpId="0" autoUpdateAnimBg="0"/>
      <p:bldP spid="9221" grpId="0" autoUpdateAnimBg="0"/>
      <p:bldP spid="9222" grpId="0" autoUpdateAnimBg="0"/>
      <p:bldP spid="9223" grpId="0" autoUpdateAnimBg="0"/>
      <p:bldP spid="9224" grpId="0" autoUpdateAnimBg="0"/>
      <p:bldP spid="9225" grpId="0" autoUpdateAnimBg="0"/>
      <p:bldP spid="922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152525" y="1309688"/>
            <a:ext cx="5905500" cy="403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268605"/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zh-C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give out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zh-C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promise to do sth.</a:t>
            </a:r>
            <a:endParaRPr lang="en-US" altLang="zh-CN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zh-C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end up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zh-C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business partner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zh-C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Christmas Eve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zh-C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warn sb. to do sth.</a:t>
            </a:r>
            <a:r>
              <a:rPr lang="en-US" altLang="zh-CN" sz="3200" u="sng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32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zh-C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remind sb. of</a:t>
            </a:r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altLang="zh-CN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zh-C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decide to do</a:t>
            </a:r>
            <a:endParaRPr lang="en-US" altLang="zh-CN" sz="32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924300" y="1425575"/>
            <a:ext cx="19446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rgbClr val="FF3300"/>
                </a:solidFill>
              </a:rPr>
              <a:t>分发；发给</a:t>
            </a:r>
            <a:endParaRPr lang="zh-CN" altLang="en-US" sz="2400">
              <a:solidFill>
                <a:srgbClr val="FF3300"/>
              </a:solidFill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437188" y="1906588"/>
            <a:ext cx="2303462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>
                <a:solidFill>
                  <a:srgbClr val="FF3300"/>
                </a:solidFill>
              </a:rPr>
              <a:t>许诺做某事</a:t>
            </a:r>
            <a:endParaRPr lang="zh-CN" altLang="en-US" sz="2400">
              <a:solidFill>
                <a:srgbClr val="FF3300"/>
              </a:solidFill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068763" y="2481263"/>
            <a:ext cx="24479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rgbClr val="FF3300"/>
                </a:solidFill>
              </a:rPr>
              <a:t>最终成为</a:t>
            </a:r>
            <a:endParaRPr lang="zh-CN" altLang="en-US" sz="2400">
              <a:solidFill>
                <a:srgbClr val="FF3300"/>
              </a:solidFill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292725" y="2867025"/>
            <a:ext cx="19446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rgbClr val="FF3300"/>
                </a:solidFill>
              </a:rPr>
              <a:t>生意伙伴</a:t>
            </a:r>
            <a:endParaRPr lang="zh-CN" altLang="en-US" sz="2400">
              <a:solidFill>
                <a:srgbClr val="FF3300"/>
              </a:solidFill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5076825" y="3348038"/>
            <a:ext cx="25209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rgbClr val="FF3300"/>
                </a:solidFill>
              </a:rPr>
              <a:t>圣诞前夕</a:t>
            </a:r>
            <a:endParaRPr lang="zh-CN" altLang="en-US" sz="2400">
              <a:solidFill>
                <a:srgbClr val="FF3300"/>
              </a:solidFill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508625" y="3825875"/>
            <a:ext cx="25209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rgbClr val="FF3300"/>
                </a:solidFill>
              </a:rPr>
              <a:t>警告某人做某事</a:t>
            </a:r>
            <a:endParaRPr lang="zh-CN" altLang="en-US" sz="2400">
              <a:solidFill>
                <a:srgbClr val="FF3300"/>
              </a:solidFill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5003800" y="4402138"/>
            <a:ext cx="22336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>
                <a:solidFill>
                  <a:srgbClr val="FF3300"/>
                </a:solidFill>
              </a:rPr>
              <a:t>提醒某人</a:t>
            </a:r>
            <a:r>
              <a:rPr lang="en-US" altLang="zh-CN" sz="2400" b="1">
                <a:solidFill>
                  <a:srgbClr val="FF3300"/>
                </a:solidFill>
              </a:rPr>
              <a:t>……</a:t>
            </a:r>
            <a:endParaRPr lang="en-US" altLang="zh-CN" sz="2400" b="1">
              <a:solidFill>
                <a:srgbClr val="FF3300"/>
              </a:solidFill>
            </a:endParaRP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4645025" y="4881563"/>
            <a:ext cx="19431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rgbClr val="FF3300"/>
                </a:solidFill>
              </a:rPr>
              <a:t>决定做</a:t>
            </a:r>
            <a:endParaRPr lang="zh-CN" altLang="en-US" sz="2400">
              <a:solidFill>
                <a:srgbClr val="FF3300"/>
              </a:solidFill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utoUpdateAnimBg="0"/>
      <p:bldP spid="10244" grpId="0" autoUpdateAnimBg="0"/>
      <p:bldP spid="10245" grpId="0" autoUpdateAnimBg="0"/>
      <p:bldP spid="10246" grpId="0" autoUpdateAnimBg="0"/>
      <p:bldP spid="10247" grpId="0" autoUpdateAnimBg="0"/>
      <p:bldP spid="10248" grpId="0" autoUpdateAnimBg="0"/>
      <p:bldP spid="10249" grpId="0" autoUpdateAnimBg="0"/>
      <p:bldP spid="1025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84213" y="1311275"/>
            <a:ext cx="7927975" cy="415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indent="268605"/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◆句型过关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根据汉语提示完成句子。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．多么美好的一天！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great day!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．关于端午节，你最喜欢什么？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                                          the Dragon Boat Festival?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．我认为它们看着很有意思。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think that they're                     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．但是我认为四月份是那里一年中最热的月份。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I believe        April is the hottest month                       </a:t>
            </a: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/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there.</a:t>
            </a: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046163" y="2420938"/>
            <a:ext cx="158273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What a</a:t>
            </a:r>
            <a:endParaRPr lang="en-US" altLang="zh-CN" sz="24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836738" y="3157538"/>
            <a:ext cx="38893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do you like best about</a:t>
            </a:r>
            <a:endParaRPr lang="en-US" altLang="zh-CN" sz="24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492500" y="3860800"/>
            <a:ext cx="23749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fun to watch</a:t>
            </a:r>
            <a:endParaRPr lang="en-US" altLang="zh-CN" sz="24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628900" y="4652963"/>
            <a:ext cx="8636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that</a:t>
            </a:r>
            <a:endParaRPr lang="en-US" altLang="zh-CN" sz="24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6686550" y="4598988"/>
            <a:ext cx="15843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of the year</a:t>
            </a:r>
            <a:endParaRPr lang="en-US" altLang="zh-CN" sz="24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utoUpdateAnimBg="0"/>
      <p:bldP spid="11268" grpId="0" autoUpdateAnimBg="0"/>
      <p:bldP spid="11269" grpId="0" autoUpdateAnimBg="0"/>
      <p:bldP spid="11270" grpId="0" autoUpdateAnimBg="0"/>
      <p:bldP spid="1127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401763"/>
            <a:ext cx="7993063" cy="415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268605">
              <a:tabLst>
                <a:tab pos="1968500" algn="l"/>
              </a:tabLst>
            </a:pPr>
            <a:r>
              <a:rPr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．我想知道它是否与云南傣族的泼水节相似。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>
              <a:tabLst>
                <a:tab pos="1968500" algn="l"/>
              </a:tabLst>
            </a:pPr>
            <a:r>
              <a:rPr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              if it's                      the Water Festival of the Dai people in Yunnan Province.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>
              <a:tabLst>
                <a:tab pos="1968500" algn="l"/>
              </a:tabLst>
            </a:pPr>
            <a:r>
              <a:rPr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．因为新年是打扫和洗掉不好的东西的时间。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>
              <a:tabLst>
                <a:tab pos="1968500" algn="l"/>
              </a:tabLst>
            </a:pPr>
            <a:r>
              <a:rPr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the New Year is                                  and washing away bad things.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>
              <a:tabLst>
                <a:tab pos="1968500" algn="l"/>
              </a:tabLst>
            </a:pPr>
            <a:r>
              <a:rPr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．而帮助父母做一些事情也是一个不错的主意。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>
              <a:tabLst>
                <a:tab pos="1968500" algn="l"/>
              </a:tabLst>
            </a:pPr>
            <a:r>
              <a:rPr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also a good idea              parents to do something instead.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>
              <a:tabLst>
                <a:tab pos="1968500" algn="l"/>
              </a:tabLst>
            </a:pPr>
            <a:r>
              <a:rPr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．龙舟队多棒啊！	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8605">
              <a:tabLst>
                <a:tab pos="1968500" algn="l"/>
              </a:tabLst>
            </a:pPr>
            <a:r>
              <a:rPr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the dragon boat teams were</a:t>
            </a:r>
            <a:r>
              <a:rPr lang="zh-CN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endParaRPr lang="zh-CN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47738" y="1773238"/>
            <a:ext cx="13684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wonder</a:t>
            </a:r>
            <a:endParaRPr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860675" y="1773238"/>
            <a:ext cx="15367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similar to</a:t>
            </a:r>
            <a:endParaRPr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068763" y="2890838"/>
            <a:ext cx="26654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a time for cleaning</a:t>
            </a:r>
            <a:endParaRPr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944563" y="4005263"/>
            <a:ext cx="7683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It is</a:t>
            </a:r>
            <a:endParaRPr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635375" y="4005263"/>
            <a:ext cx="153828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to help</a:t>
            </a:r>
            <a:endParaRPr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947738" y="5040313"/>
            <a:ext cx="2392362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How fantastic</a:t>
            </a:r>
            <a:endParaRPr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utoUpdateAnimBg="0"/>
      <p:bldP spid="12292" grpId="0" autoUpdateAnimBg="0"/>
      <p:bldP spid="12293" grpId="0" autoUpdateAnimBg="0"/>
      <p:bldP spid="12294" grpId="0" autoUpdateAnimBg="0"/>
      <p:bldP spid="12295" grpId="0" autoUpdateAnimBg="0"/>
      <p:bldP spid="12296" grpId="0" autoUpdateAnimBg="0"/>
    </p:bldLst>
  </p:timing>
</p:sld>
</file>

<file path=ppt/theme/theme1.xml><?xml version="1.0" encoding="utf-8"?>
<a:theme xmlns:a="http://schemas.openxmlformats.org/drawingml/2006/main" name="第一PPT模板网-WWW.1PPT.COM">
  <a:themeElements>
    <a:clrScheme name="A000120141119A27PWBG 1">
      <a:dk1>
        <a:srgbClr val="3D3F41"/>
      </a:dk1>
      <a:lt1>
        <a:srgbClr val="FFFFFF"/>
      </a:lt1>
      <a:dk2>
        <a:srgbClr val="3D3F41"/>
      </a:dk2>
      <a:lt2>
        <a:srgbClr val="FFFFFF"/>
      </a:lt2>
      <a:accent1>
        <a:srgbClr val="BABD3D"/>
      </a:accent1>
      <a:accent2>
        <a:srgbClr val="90C413"/>
      </a:accent2>
      <a:accent3>
        <a:srgbClr val="FFFFFF"/>
      </a:accent3>
      <a:accent4>
        <a:srgbClr val="333436"/>
      </a:accent4>
      <a:accent5>
        <a:srgbClr val="D9DBAF"/>
      </a:accent5>
      <a:accent6>
        <a:srgbClr val="82B110"/>
      </a:accent6>
      <a:hlink>
        <a:srgbClr val="00B0F0"/>
      </a:hlink>
      <a:folHlink>
        <a:srgbClr val="AFB2B4"/>
      </a:folHlink>
    </a:clrScheme>
    <a:fontScheme name="A000120141119A27PWBG">
      <a:majorFont>
        <a:latin typeface="Baskerville Old Face"/>
        <a:ea typeface="黑体"/>
        <a:cs typeface=""/>
      </a:majorFont>
      <a:minorFont>
        <a:latin typeface="Calibri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A000120141119A27PWBG 1">
        <a:dk1>
          <a:srgbClr val="3D3F41"/>
        </a:dk1>
        <a:lt1>
          <a:srgbClr val="FFFFFF"/>
        </a:lt1>
        <a:dk2>
          <a:srgbClr val="3D3F41"/>
        </a:dk2>
        <a:lt2>
          <a:srgbClr val="FFFFFF"/>
        </a:lt2>
        <a:accent1>
          <a:srgbClr val="BABD3D"/>
        </a:accent1>
        <a:accent2>
          <a:srgbClr val="90C413"/>
        </a:accent2>
        <a:accent3>
          <a:srgbClr val="FFFFFF"/>
        </a:accent3>
        <a:accent4>
          <a:srgbClr val="333436"/>
        </a:accent4>
        <a:accent5>
          <a:srgbClr val="D9DBAF"/>
        </a:accent5>
        <a:accent6>
          <a:srgbClr val="82B110"/>
        </a:accent6>
        <a:hlink>
          <a:srgbClr val="00B0F0"/>
        </a:hlink>
        <a:folHlink>
          <a:srgbClr val="AFB2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主题7</Template>
  <TotalTime>0</TotalTime>
  <Words>2249</Words>
  <Application>WPS 演示</Application>
  <PresentationFormat>全屏显示(4:3)</PresentationFormat>
  <Paragraphs>216</Paragraphs>
  <Slides>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3" baseType="lpstr">
      <vt:lpstr>Arial</vt:lpstr>
      <vt:lpstr>宋体</vt:lpstr>
      <vt:lpstr>Wingdings</vt:lpstr>
      <vt:lpstr>Baskerville Old Face</vt:lpstr>
      <vt:lpstr>黑体</vt:lpstr>
      <vt:lpstr>Calibri</vt:lpstr>
      <vt:lpstr>Calibri</vt:lpstr>
      <vt:lpstr>Times New Roman</vt:lpstr>
      <vt:lpstr>汉仪中圆简</vt:lpstr>
      <vt:lpstr>微软雅黑</vt:lpstr>
      <vt:lpstr>Arial</vt:lpstr>
      <vt:lpstr>Arial Unicode MS</vt:lpstr>
      <vt:lpstr>幼圆</vt:lpstr>
      <vt:lpstr>第一PPT模板网-WWW.1PPT.COM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creator>第一PPT模板网-WWW.1PPT.COM</dc:creator>
  <cp:keywords>第一PPT模板网-WWW.1PPT.COM</cp:keywords>
  <dc:description>第一PPT模板网-WWW.1PPT.COM</dc:description>
  <dc:subject>第一PPT模板网-WWW.1PPT.COM</dc:subject>
  <cp:lastModifiedBy>清菡</cp:lastModifiedBy>
  <cp:revision>6</cp:revision>
  <dcterms:created xsi:type="dcterms:W3CDTF">2015-09-09T03:58:00Z</dcterms:created>
  <dcterms:modified xsi:type="dcterms:W3CDTF">2019-10-18T01:22:18Z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2052-11.1.0.9058</vt:lpwstr>
  </property>
</Properties>
</file>